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342" r:id="rId4"/>
    <p:sldId id="347" r:id="rId5"/>
    <p:sldId id="349" r:id="rId6"/>
    <p:sldId id="350" r:id="rId7"/>
    <p:sldId id="351" r:id="rId8"/>
    <p:sldId id="352" r:id="rId9"/>
    <p:sldId id="353" r:id="rId10"/>
    <p:sldId id="354" r:id="rId11"/>
    <p:sldId id="361" r:id="rId12"/>
    <p:sldId id="356" r:id="rId13"/>
    <p:sldId id="357" r:id="rId14"/>
    <p:sldId id="35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5" userDrawn="1">
          <p15:clr>
            <a:srgbClr val="A4A3A4"/>
          </p15:clr>
        </p15:guide>
        <p15:guide id="2" pos="4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99CCFF"/>
    <a:srgbClr val="E84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33" autoAdjust="0"/>
  </p:normalViewPr>
  <p:slideViewPr>
    <p:cSldViewPr snapToGrid="0" showGuides="1">
      <p:cViewPr varScale="1">
        <p:scale>
          <a:sx n="128" d="100"/>
          <a:sy n="128" d="100"/>
        </p:scale>
        <p:origin x="1116" y="120"/>
      </p:cViewPr>
      <p:guideLst>
        <p:guide orient="horz" pos="1525"/>
        <p:guide pos="453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53461-6542-4352-BA71-C747097AC920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D0ED33-85CB-4B47-843C-E3EB5F0FE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67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2756" y="2470391"/>
            <a:ext cx="8678488" cy="1664382"/>
          </a:xfrm>
        </p:spPr>
        <p:txBody>
          <a:bodyPr anchor="ctr">
            <a:normAutofit/>
          </a:bodyPr>
          <a:lstStyle>
            <a:lvl1pPr algn="ctr">
              <a:defRPr sz="3300">
                <a:solidFill>
                  <a:srgbClr val="E84013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4463934"/>
            <a:ext cx="6858000" cy="79386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B1CC7-E3B1-4E0C-A538-87CEF02EEEF4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133" y="619641"/>
            <a:ext cx="4894145" cy="122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96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53065" y="1197084"/>
            <a:ext cx="8332552" cy="509153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defRPr sz="2400" b="1">
                <a:solidFill>
                  <a:srgbClr val="E84013"/>
                </a:solidFill>
                <a:latin typeface="Century Gothic" panose="020B0502020202020204" pitchFamily="34" charset="0"/>
              </a:defRPr>
            </a:lvl1pPr>
            <a:lvl2pPr marL="342900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 sz="2400">
                <a:solidFill>
                  <a:srgbClr val="E84013"/>
                </a:solidFill>
                <a:latin typeface="Century Gothic" panose="020B0502020202020204" pitchFamily="34" charset="0"/>
              </a:defRPr>
            </a:lvl2pPr>
            <a:lvl3pPr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  <a:defRPr sz="1800">
                <a:latin typeface="Century Gothic" panose="020B0502020202020204" pitchFamily="34" charset="0"/>
              </a:defRPr>
            </a:lvl3pPr>
            <a:lvl4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defRPr sz="1600">
                <a:latin typeface="Century Gothic" panose="020B0502020202020204" pitchFamily="34" charset="0"/>
              </a:defRPr>
            </a:lvl4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553065" y="6425187"/>
            <a:ext cx="1850352" cy="365125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A88B16FA-7849-4E5D-B143-769E09262D84}" type="datetimeFigureOut">
              <a:rPr lang="cs-CZ" smtClean="0"/>
              <a:pPr/>
              <a:t>11.06.2026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468881" y="6425186"/>
            <a:ext cx="4197926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828217" y="6425187"/>
            <a:ext cx="2057400" cy="365125"/>
          </a:xfrm>
        </p:spPr>
        <p:txBody>
          <a:bodyPr/>
          <a:lstStyle/>
          <a:p>
            <a:fld id="{EE3B1CC7-E3B1-4E0C-A538-87CEF02EEEF4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1" t="13662" r="77684" b="11750"/>
          <a:stretch/>
        </p:blipFill>
        <p:spPr>
          <a:xfrm>
            <a:off x="7937350" y="204305"/>
            <a:ext cx="948267" cy="914400"/>
          </a:xfrm>
          <a:prstGeom prst="rect">
            <a:avLst/>
          </a:prstGeom>
        </p:spPr>
      </p:pic>
      <p:cxnSp>
        <p:nvCxnSpPr>
          <p:cNvPr id="8" name="Přímá spojnice 7"/>
          <p:cNvCxnSpPr/>
          <p:nvPr userDrawn="1"/>
        </p:nvCxnSpPr>
        <p:spPr>
          <a:xfrm>
            <a:off x="553065" y="1050971"/>
            <a:ext cx="7206486" cy="0"/>
          </a:xfrm>
          <a:prstGeom prst="line">
            <a:avLst/>
          </a:prstGeom>
          <a:ln w="12700">
            <a:solidFill>
              <a:srgbClr val="F04E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285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53065" y="473193"/>
            <a:ext cx="7206486" cy="499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3065" y="1172095"/>
            <a:ext cx="8324928" cy="5045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53065" y="64282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B16FA-7849-4E5D-B143-769E09262D84}" type="datetimeFigureOut">
              <a:rPr lang="cs-CZ" smtClean="0"/>
              <a:t>11.06.2026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776451" y="6414540"/>
            <a:ext cx="37708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820593" y="639791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EE3B1CC7-E3B1-4E0C-A538-87CEF02EEE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84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E84013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400" b="1" kern="1200">
          <a:solidFill>
            <a:srgbClr val="E84013"/>
          </a:solidFill>
          <a:latin typeface="Century Gothic" panose="020B050202020202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342900" indent="0" algn="l" defTabSz="6858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sz="2400" kern="1200">
          <a:solidFill>
            <a:srgbClr val="E84013"/>
          </a:solidFill>
          <a:latin typeface="Century Gothic" panose="020B050202020202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857250" indent="-171450" algn="l" defTabSz="685800" rtl="0" eaLnBrk="1" latinLnBrk="0" hangingPunct="1">
        <a:lnSpc>
          <a:spcPct val="130000"/>
        </a:lnSpc>
        <a:spcBef>
          <a:spcPts val="200"/>
        </a:spcBef>
        <a:spcAft>
          <a:spcPts val="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Century Gothic" panose="020B050202020202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Century Gothic" panose="020B050202020202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2756" y="2276281"/>
            <a:ext cx="8678488" cy="205006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sz="3600" dirty="0"/>
              <a:t>Návrh rozpočtu fakulty</a:t>
            </a:r>
            <a:br>
              <a:rPr lang="cs-CZ" sz="3600" dirty="0"/>
            </a:br>
            <a:br>
              <a:rPr lang="cs-CZ" sz="3600" dirty="0"/>
            </a:br>
            <a:r>
              <a:rPr lang="cs-CZ" sz="3600" b="1" dirty="0"/>
              <a:t>2026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4028" y="4277356"/>
            <a:ext cx="8415944" cy="793865"/>
          </a:xfrm>
        </p:spPr>
        <p:txBody>
          <a:bodyPr>
            <a:normAutofit/>
          </a:bodyPr>
          <a:lstStyle/>
          <a:p>
            <a:r>
              <a:rPr lang="cs-CZ" dirty="0"/>
              <a:t>Petr Zámostný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942" y="395183"/>
            <a:ext cx="3840788" cy="85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808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Základní laboratoře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Nápočet</a:t>
            </a:r>
            <a:r>
              <a:rPr lang="cs-CZ" dirty="0"/>
              <a:t> z </a:t>
            </a:r>
            <a:r>
              <a:rPr lang="cs-CZ" dirty="0" err="1"/>
              <a:t>PedO</a:t>
            </a:r>
            <a:r>
              <a:rPr lang="cs-CZ" dirty="0"/>
              <a:t> podle výkonu v </a:t>
            </a:r>
            <a:r>
              <a:rPr lang="cs-CZ" dirty="0" err="1"/>
              <a:t>lab</a:t>
            </a:r>
            <a:r>
              <a:rPr lang="cs-CZ" dirty="0"/>
              <a:t> + P/C</a:t>
            </a:r>
            <a:endParaRPr lang="en-US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3C833D8D-3BF2-C525-0ECF-6D151EA7DB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592777"/>
              </p:ext>
            </p:extLst>
          </p:nvPr>
        </p:nvGraphicFramePr>
        <p:xfrm>
          <a:off x="1176298" y="2111119"/>
          <a:ext cx="2286000" cy="4029075"/>
        </p:xfrm>
        <a:graphic>
          <a:graphicData uri="http://schemas.openxmlformats.org/drawingml/2006/table">
            <a:tbl>
              <a:tblPr/>
              <a:tblGrid>
                <a:gridCol w="1078003">
                  <a:extLst>
                    <a:ext uri="{9D8B030D-6E8A-4147-A177-3AD203B41FA5}">
                      <a16:colId xmlns:a16="http://schemas.microsoft.com/office/drawing/2014/main" val="2826866013"/>
                    </a:ext>
                  </a:extLst>
                </a:gridCol>
                <a:gridCol w="1207997">
                  <a:extLst>
                    <a:ext uri="{9D8B030D-6E8A-4147-A177-3AD203B41FA5}">
                      <a16:colId xmlns:a16="http://schemas.microsoft.com/office/drawing/2014/main" val="2242801831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Pracoviště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Nápočet LAB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792612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588 700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225419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145 800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155807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137 000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548496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99 500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320799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57 600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39283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846 900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010387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235 400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644824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68 300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916622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63 500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861027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56326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35 500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33691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225 000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23289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398038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FCHT celkem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2 519 600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7228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273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Základní laboratoře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Dělení prostředků</a:t>
            </a:r>
          </a:p>
          <a:p>
            <a:pPr lvl="2"/>
            <a:r>
              <a:rPr lang="cs-CZ" dirty="0"/>
              <a:t>Provoz tradičně dělen mezi zákl. laboratoře – 2023-25 podíl i pro 148, letos návrh stejného přístupu ve výši 50 % </a:t>
            </a:r>
            <a:r>
              <a:rPr lang="cs-CZ" dirty="0" err="1"/>
              <a:t>nápočtu</a:t>
            </a:r>
            <a:endParaRPr lang="cs-CZ" dirty="0"/>
          </a:p>
          <a:p>
            <a:pPr lvl="2"/>
            <a:r>
              <a:rPr lang="cs-CZ" dirty="0"/>
              <a:t>Investiční prostředky letos na FCHI</a:t>
            </a:r>
            <a:endParaRPr lang="en-US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A316A6E2-A9D8-E9A4-F670-B7B770667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70947"/>
              </p:ext>
            </p:extLst>
          </p:nvPr>
        </p:nvGraphicFramePr>
        <p:xfrm>
          <a:off x="948747" y="2828925"/>
          <a:ext cx="7366000" cy="4029075"/>
        </p:xfrm>
        <a:graphic>
          <a:graphicData uri="http://schemas.openxmlformats.org/drawingml/2006/table">
            <a:tbl>
              <a:tblPr/>
              <a:tblGrid>
                <a:gridCol w="1473200">
                  <a:extLst>
                    <a:ext uri="{9D8B030D-6E8A-4147-A177-3AD203B41FA5}">
                      <a16:colId xmlns:a16="http://schemas.microsoft.com/office/drawing/2014/main" val="2697776761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391849000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1811217025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936717085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764073555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Pracoviště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Provoz úspory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Provoz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 Úspory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102085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51 471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1 203 550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3 183 257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788966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403240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337438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568992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062297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677 533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1 203 550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4 872 866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296553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1728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50212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405378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76927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608221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148 302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112 500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91634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2414781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FCHT celkem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877 306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2 519 600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8 056 124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5197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1377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Příspěvek k zajištění praxí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Přiděluje přímo PO podle počtu studentů – není součástí schvalovaného rozpočtu:</a:t>
            </a:r>
            <a:endParaRPr lang="en-US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54680"/>
              </p:ext>
            </p:extLst>
          </p:nvPr>
        </p:nvGraphicFramePr>
        <p:xfrm>
          <a:off x="3284241" y="2123126"/>
          <a:ext cx="2870200" cy="3895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3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6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Pracoviště</a:t>
                      </a:r>
                      <a:endParaRPr lang="cs-CZ" sz="1600" b="1" i="0" u="none" strike="noStrike" dirty="0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2026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101</a:t>
                      </a:r>
                      <a:endParaRPr lang="cs-CZ" sz="1600" b="0" i="0" u="none" strike="noStrike" dirty="0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  <a:endParaRPr lang="cs-CZ" sz="1600" b="0" i="0" u="none" strike="noStrike" dirty="0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105</a:t>
                      </a:r>
                      <a:endParaRPr lang="cs-CZ" sz="1600" b="0" i="0" u="none" strike="noStrike" dirty="0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106</a:t>
                      </a:r>
                      <a:endParaRPr lang="cs-CZ" sz="1600" b="0" i="0" u="none" strike="noStrike" dirty="0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107</a:t>
                      </a:r>
                      <a:endParaRPr lang="cs-CZ" sz="1600" b="0" i="0" u="none" strike="noStrike" dirty="0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108</a:t>
                      </a:r>
                      <a:endParaRPr lang="cs-CZ" sz="1600" b="0" i="0" u="none" strike="noStrike" dirty="0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>
                          <a:solidFill>
                            <a:srgbClr val="080808"/>
                          </a:solidFill>
                          <a:effectLst/>
                        </a:rPr>
                        <a:t>110</a:t>
                      </a:r>
                      <a:endParaRPr lang="cs-CZ" sz="1600" b="0" i="0" u="none" strike="noStrike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>
                          <a:solidFill>
                            <a:srgbClr val="080808"/>
                          </a:solidFill>
                          <a:effectLst/>
                        </a:rPr>
                        <a:t>111</a:t>
                      </a:r>
                      <a:endParaRPr lang="cs-CZ" sz="1600" b="0" i="0" u="none" strike="noStrike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>
                          <a:solidFill>
                            <a:srgbClr val="080808"/>
                          </a:solidFill>
                          <a:effectLst/>
                        </a:rPr>
                        <a:t>112</a:t>
                      </a:r>
                      <a:endParaRPr lang="cs-CZ" sz="1600" b="0" i="0" u="none" strike="noStrike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>
                          <a:solidFill>
                            <a:srgbClr val="080808"/>
                          </a:solidFill>
                          <a:effectLst/>
                        </a:rPr>
                        <a:t>126</a:t>
                      </a:r>
                      <a:endParaRPr lang="cs-CZ" sz="1600" b="0" i="0" u="none" strike="noStrike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>
                          <a:solidFill>
                            <a:srgbClr val="080808"/>
                          </a:solidFill>
                          <a:effectLst/>
                        </a:rPr>
                        <a:t>141</a:t>
                      </a:r>
                      <a:endParaRPr lang="cs-CZ" sz="1600" b="0" i="0" u="none" strike="noStrike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>
                          <a:solidFill>
                            <a:srgbClr val="080808"/>
                          </a:solidFill>
                          <a:effectLst/>
                        </a:rPr>
                        <a:t>143</a:t>
                      </a:r>
                      <a:endParaRPr lang="cs-CZ" sz="1600" b="0" i="0" u="none" strike="noStrike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>
                          <a:solidFill>
                            <a:srgbClr val="080808"/>
                          </a:solidFill>
                          <a:effectLst/>
                        </a:rPr>
                        <a:t>148</a:t>
                      </a:r>
                      <a:endParaRPr lang="cs-CZ" sz="1600" b="0" i="0" u="none" strike="noStrike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u="none" strike="noStrike">
                          <a:solidFill>
                            <a:srgbClr val="080808"/>
                          </a:solidFill>
                          <a:effectLst/>
                        </a:rPr>
                        <a:t>150</a:t>
                      </a:r>
                      <a:endParaRPr lang="cs-CZ" sz="1600" b="0" i="0" u="none" strike="noStrike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6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0</a:t>
                      </a:r>
                      <a:endParaRPr lang="cs-CZ" sz="1600" b="0" i="0" u="none" strike="noStrike" dirty="0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FCHT celkem</a:t>
                      </a:r>
                      <a:endParaRPr lang="cs-CZ" sz="1600" b="1" i="0" u="none" strike="noStrike" dirty="0">
                        <a:solidFill>
                          <a:srgbClr val="080808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??</a:t>
                      </a:r>
                    </a:p>
                  </a:txBody>
                  <a:tcPr marL="9525" marR="857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068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Souhrnný příděl NIV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3064" y="6144768"/>
            <a:ext cx="6158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aseline="30000" dirty="0"/>
              <a:t>*</a:t>
            </a:r>
            <a:r>
              <a:rPr lang="cs-CZ" dirty="0"/>
              <a:t> Částky nezahrnují prostředky pro zajištění základních laboratoří</a:t>
            </a:r>
            <a:endParaRPr lang="en-US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F624D5D3-7685-F85D-5528-57C40FA38020}"/>
              </a:ext>
            </a:extLst>
          </p:cNvPr>
          <p:cNvGraphicFramePr>
            <a:graphicFrameLocks noGrp="1"/>
          </p:cNvGraphicFramePr>
          <p:nvPr/>
        </p:nvGraphicFramePr>
        <p:xfrm>
          <a:off x="2390775" y="1680369"/>
          <a:ext cx="4648200" cy="4029075"/>
        </p:xfrm>
        <a:graphic>
          <a:graphicData uri="http://schemas.openxmlformats.org/drawingml/2006/table">
            <a:tbl>
              <a:tblPr/>
              <a:tblGrid>
                <a:gridCol w="1549400">
                  <a:extLst>
                    <a:ext uri="{9D8B030D-6E8A-4147-A177-3AD203B41FA5}">
                      <a16:colId xmlns:a16="http://schemas.microsoft.com/office/drawing/2014/main" val="3216767040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1921708534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1247914752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Pracoviště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96422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6 477 979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5 825 109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71892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3 073 783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2 981 576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25006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4 207 178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4 070 970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88021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2 581 364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2 550 019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066565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946 338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1 000 392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29309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4 154 138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4 348 642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743577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3 998 524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4 266 582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360478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1 177 817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1 104 999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970340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3 056 349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2 989 850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00632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380 410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432 663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71877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1 163 956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1 513 300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655787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848 566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1 112 162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72376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630 000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620 000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4200577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FCHT celkem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32 696 402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32 816 264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636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405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Sestavení rozpočtu:</a:t>
            </a:r>
          </a:p>
          <a:p>
            <a:pPr lvl="2"/>
            <a:r>
              <a:rPr lang="cs-CZ" dirty="0"/>
              <a:t>Meziroční změny vzhledem k výši úspor nevyžadují korekce</a:t>
            </a:r>
          </a:p>
          <a:p>
            <a:pPr lvl="2"/>
            <a:r>
              <a:rPr lang="cs-CZ" dirty="0"/>
              <a:t>Tvorba rezerv fakulty</a:t>
            </a:r>
          </a:p>
          <a:p>
            <a:pPr lvl="3"/>
            <a:r>
              <a:rPr lang="cs-CZ" dirty="0"/>
              <a:t>V provozních prostředcích tvorba rezerv pozastavena</a:t>
            </a:r>
          </a:p>
          <a:p>
            <a:pPr lvl="3"/>
            <a:r>
              <a:rPr lang="cs-CZ" dirty="0"/>
              <a:t>Stávající rezervy 7,1 mil. Kč, z toho</a:t>
            </a:r>
          </a:p>
          <a:p>
            <a:pPr marL="1657350" lvl="4" indent="-285750">
              <a:buFontTx/>
              <a:buChar char="-"/>
            </a:pPr>
            <a:r>
              <a:rPr lang="cs-CZ" dirty="0"/>
              <a:t>rezerva na spoluúčasti v OP</a:t>
            </a:r>
          </a:p>
          <a:p>
            <a:pPr marL="1657350" lvl="4" indent="-285750">
              <a:buFontTx/>
              <a:buChar char="-"/>
            </a:pPr>
            <a:r>
              <a:rPr lang="cs-CZ" dirty="0"/>
              <a:t>historické úspory – využívá se na podporu výjezdů + rezerva pro případ změny financování externí výuky + možno využít na dofinancování stipendií PhD po novele VŠ zákona</a:t>
            </a:r>
          </a:p>
          <a:p>
            <a:pPr lvl="3"/>
            <a:r>
              <a:rPr lang="cs-CZ" dirty="0"/>
              <a:t>V investičních prostředcích posílena tvorba rezerv v důsledku jejich snížení spoluúčasti OP JAK</a:t>
            </a:r>
          </a:p>
        </p:txBody>
      </p:sp>
    </p:spTree>
    <p:extLst>
      <p:ext uri="{BB962C8B-B14F-4D97-AF65-F5344CB8AC3E}">
        <p14:creationId xmlns:p14="http://schemas.microsoft.com/office/powerpoint/2010/main" val="2677639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Struktura rozpočtu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Základní typy dělených prostředků</a:t>
            </a:r>
          </a:p>
          <a:p>
            <a:pPr lvl="1"/>
            <a:r>
              <a:rPr lang="cs-CZ" dirty="0"/>
              <a:t>Neinvestiční prostředky</a:t>
            </a:r>
            <a:endParaRPr lang="en-US" dirty="0"/>
          </a:p>
          <a:p>
            <a:pPr lvl="2"/>
            <a:r>
              <a:rPr lang="cs-CZ" dirty="0"/>
              <a:t>Provozní prostředky 		(TA01)</a:t>
            </a:r>
            <a:endParaRPr lang="en-US" dirty="0"/>
          </a:p>
          <a:p>
            <a:pPr lvl="2"/>
            <a:r>
              <a:rPr lang="cs-CZ" dirty="0"/>
              <a:t>RVO</a:t>
            </a:r>
            <a:r>
              <a:rPr lang="cs-CZ" baseline="30000" dirty="0"/>
              <a:t>*</a:t>
            </a:r>
            <a:r>
              <a:rPr lang="cs-CZ" dirty="0"/>
              <a:t> 				(TA85)</a:t>
            </a:r>
            <a:endParaRPr lang="en-US" dirty="0"/>
          </a:p>
          <a:p>
            <a:pPr lvl="2"/>
            <a:r>
              <a:rPr lang="cs-CZ" dirty="0"/>
              <a:t>Jiné zdroje 			(TA81,82)</a:t>
            </a:r>
            <a:endParaRPr lang="en-US" dirty="0"/>
          </a:p>
          <a:p>
            <a:pPr lvl="2"/>
            <a:r>
              <a:rPr lang="cs-CZ" dirty="0"/>
              <a:t>Laboratorní výuka</a:t>
            </a:r>
            <a:endParaRPr lang="en-US" dirty="0"/>
          </a:p>
          <a:p>
            <a:pPr lvl="1"/>
            <a:r>
              <a:rPr lang="cs-CZ" dirty="0"/>
              <a:t>Investiční prostředky</a:t>
            </a:r>
            <a:endParaRPr lang="en-US" dirty="0"/>
          </a:p>
          <a:p>
            <a:pPr lvl="2"/>
            <a:r>
              <a:rPr lang="cs-CZ" dirty="0"/>
              <a:t>FRIM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3064" y="6144768"/>
            <a:ext cx="2971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aseline="30000" dirty="0"/>
              <a:t>*</a:t>
            </a:r>
            <a:r>
              <a:rPr lang="cs-CZ" dirty="0"/>
              <a:t> Rozvoj výzkumné organizace</a:t>
            </a:r>
          </a:p>
        </p:txBody>
      </p:sp>
    </p:spTree>
    <p:extLst>
      <p:ext uri="{BB962C8B-B14F-4D97-AF65-F5344CB8AC3E}">
        <p14:creationId xmlns:p14="http://schemas.microsoft.com/office/powerpoint/2010/main" val="5235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Provozní prostředky (TA01)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Způsob dělení prostředků</a:t>
            </a:r>
            <a:endParaRPr lang="en-US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r>
              <a:rPr lang="cs-CZ" dirty="0"/>
              <a:t>PU: 	příděl pracoviště</a:t>
            </a:r>
          </a:p>
          <a:p>
            <a:pPr lvl="2"/>
            <a:r>
              <a:rPr lang="cs-CZ" dirty="0"/>
              <a:t>PR: 	rozdělovaný rozpočet fakulty</a:t>
            </a:r>
          </a:p>
          <a:p>
            <a:pPr lvl="2"/>
            <a:r>
              <a:rPr lang="cs-CZ" dirty="0"/>
              <a:t>Z: 	počet FTE pracovníků zařazených v B</a:t>
            </a:r>
          </a:p>
          <a:p>
            <a:pPr lvl="2"/>
            <a:r>
              <a:rPr lang="cs-CZ" dirty="0"/>
              <a:t>VŠ: 	počet FTE pracovníků zařazených v A </a:t>
            </a:r>
            <a:r>
              <a:rPr lang="cs-CZ" dirty="0" err="1"/>
              <a:t>a</a:t>
            </a:r>
            <a:r>
              <a:rPr lang="cs-CZ" dirty="0"/>
              <a:t> V</a:t>
            </a:r>
          </a:p>
          <a:p>
            <a:pPr lvl="2"/>
            <a:r>
              <a:rPr lang="cs-CZ" dirty="0"/>
              <a:t>S: 	počet studentů oboru na ústavu (Bc. 3.-4. + </a:t>
            </a:r>
            <a:r>
              <a:rPr lang="cs-CZ" dirty="0" err="1"/>
              <a:t>NMgr</a:t>
            </a:r>
            <a:r>
              <a:rPr lang="cs-CZ" dirty="0"/>
              <a:t> 1.-2. ročník) </a:t>
            </a:r>
          </a:p>
          <a:p>
            <a:pPr lvl="2"/>
            <a:r>
              <a:rPr lang="cs-CZ" dirty="0"/>
              <a:t>D: 	počet prezenčních PGS studentů na ústavu</a:t>
            </a:r>
          </a:p>
          <a:p>
            <a:pPr lvl="2"/>
            <a:endParaRPr lang="cs-CZ" dirty="0"/>
          </a:p>
          <a:p>
            <a:pPr lvl="2"/>
            <a:r>
              <a:rPr lang="cs-CZ" dirty="0"/>
              <a:t>Rozpočet děkanátu</a:t>
            </a:r>
            <a:endParaRPr lang="en-US" dirty="0"/>
          </a:p>
          <a:p>
            <a:pPr marL="685800" lvl="2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142" y="1800555"/>
            <a:ext cx="6844398" cy="1167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368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Provozní prostředky (TA01)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DF093F6-CC02-9267-7DAB-E0B74423F5EE}"/>
              </a:ext>
            </a:extLst>
          </p:cNvPr>
          <p:cNvSpPr txBox="1"/>
          <p:nvPr/>
        </p:nvSpPr>
        <p:spPr>
          <a:xfrm>
            <a:off x="442210" y="6183443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63877CA-F1E2-B9F6-73C2-EBBAAD3CB6DB}"/>
              </a:ext>
            </a:extLst>
          </p:cNvPr>
          <p:cNvSpPr txBox="1"/>
          <p:nvPr/>
        </p:nvSpPr>
        <p:spPr>
          <a:xfrm>
            <a:off x="442210" y="5998777"/>
            <a:ext cx="85999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*</a:t>
            </a:r>
            <a:r>
              <a:rPr lang="cs-CZ" dirty="0"/>
              <a:t>poskytnuté fakultní půjčky v NIV byly s rozdělením přídělů 2025 vyrovnány</a:t>
            </a:r>
          </a:p>
          <a:p>
            <a:r>
              <a:rPr lang="cs-CZ" dirty="0"/>
              <a:t>150 – úspory = rezerva fakulty, příděl = příděl děkanátu </a:t>
            </a:r>
          </a:p>
          <a:p>
            <a:r>
              <a:rPr lang="cs-CZ" dirty="0"/>
              <a:t>Nespotřebovaný příděl děkanátu se na konci rok u vrací do rezervy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995F9779-DDEF-A5ED-E39C-8A82F4129A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172731"/>
              </p:ext>
            </p:extLst>
          </p:nvPr>
        </p:nvGraphicFramePr>
        <p:xfrm>
          <a:off x="465069" y="1487131"/>
          <a:ext cx="8324849" cy="4430665"/>
        </p:xfrm>
        <a:graphic>
          <a:graphicData uri="http://schemas.openxmlformats.org/drawingml/2006/table">
            <a:tbl>
              <a:tblPr/>
              <a:tblGrid>
                <a:gridCol w="1294497">
                  <a:extLst>
                    <a:ext uri="{9D8B030D-6E8A-4147-A177-3AD203B41FA5}">
                      <a16:colId xmlns:a16="http://schemas.microsoft.com/office/drawing/2014/main" val="2506794334"/>
                    </a:ext>
                  </a:extLst>
                </a:gridCol>
                <a:gridCol w="1356140">
                  <a:extLst>
                    <a:ext uri="{9D8B030D-6E8A-4147-A177-3AD203B41FA5}">
                      <a16:colId xmlns:a16="http://schemas.microsoft.com/office/drawing/2014/main" val="4130425164"/>
                    </a:ext>
                  </a:extLst>
                </a:gridCol>
                <a:gridCol w="1356140">
                  <a:extLst>
                    <a:ext uri="{9D8B030D-6E8A-4147-A177-3AD203B41FA5}">
                      <a16:colId xmlns:a16="http://schemas.microsoft.com/office/drawing/2014/main" val="1597508359"/>
                    </a:ext>
                  </a:extLst>
                </a:gridCol>
                <a:gridCol w="1581136">
                  <a:extLst>
                    <a:ext uri="{9D8B030D-6E8A-4147-A177-3AD203B41FA5}">
                      <a16:colId xmlns:a16="http://schemas.microsoft.com/office/drawing/2014/main" val="644677199"/>
                    </a:ext>
                  </a:extLst>
                </a:gridCol>
                <a:gridCol w="1368468">
                  <a:extLst>
                    <a:ext uri="{9D8B030D-6E8A-4147-A177-3AD203B41FA5}">
                      <a16:colId xmlns:a16="http://schemas.microsoft.com/office/drawing/2014/main" val="2635985940"/>
                    </a:ext>
                  </a:extLst>
                </a:gridCol>
                <a:gridCol w="1368468">
                  <a:extLst>
                    <a:ext uri="{9D8B030D-6E8A-4147-A177-3AD203B41FA5}">
                      <a16:colId xmlns:a16="http://schemas.microsoft.com/office/drawing/2014/main" val="2624523981"/>
                    </a:ext>
                  </a:extLst>
                </a:gridCol>
              </a:tblGrid>
              <a:tr h="2682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Pracoviště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Úspory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Příděl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Výpočet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Korekce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Příděl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3185236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4 293 218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2 600 908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2 252 947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2 252 947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546138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4 172 122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1 755 131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1 557 423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1 557 423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845178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6 866 028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2 350 450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1 996 895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1 996 895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916015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4 121 241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1 579 912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1 353 531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1 353 531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052755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2 720 419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603 127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634 743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634 743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3726159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5 006 327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3 100 911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3 049 511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3 049 511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778051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9 645 103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3 028 004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3 125 915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3 125 915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787469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964 941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772 467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772 467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762328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1 658 203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1 658 903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1 705 579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1 705 579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347488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143 237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170 352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183 174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183 174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080309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3 448 996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983 681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1 282 025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1 282 025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2549717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1 085 812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720 041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967 004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967 004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9225444"/>
                  </a:ext>
                </a:extLst>
              </a:tr>
              <a:tr h="2682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7 118 938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500 000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500 000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500 000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92268"/>
                  </a:ext>
                </a:extLst>
              </a:tr>
              <a:tr h="2682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FCHT celkem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50 279 644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20 016 360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19 381 215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19 381 215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960846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Pro korekci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1598477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Příděl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        19 381 215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3674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635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Rozdělení prostředků RVO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Způsob dělení prostředků</a:t>
            </a:r>
            <a:endParaRPr lang="en-US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r>
              <a:rPr lang="cs-CZ" dirty="0"/>
              <a:t>PU: příděl pracoviště</a:t>
            </a:r>
          </a:p>
          <a:p>
            <a:pPr lvl="2"/>
            <a:r>
              <a:rPr lang="cs-CZ" dirty="0"/>
              <a:t>PR: rozdělovaný rozpočet fakulty</a:t>
            </a:r>
          </a:p>
          <a:p>
            <a:pPr lvl="2"/>
            <a:r>
              <a:rPr lang="cs-CZ" dirty="0"/>
              <a:t>RIV: body RIV získané za období 2023-2025</a:t>
            </a:r>
          </a:p>
          <a:p>
            <a:pPr lvl="2"/>
            <a:r>
              <a:rPr lang="cs-CZ" dirty="0"/>
              <a:t>PROJ: režie z výzkumných projektů za období 2023-20</a:t>
            </a:r>
            <a:r>
              <a:rPr lang="en-US" dirty="0"/>
              <a:t>2</a:t>
            </a:r>
            <a:r>
              <a:rPr lang="cs-CZ" dirty="0"/>
              <a:t>5</a:t>
            </a:r>
          </a:p>
          <a:p>
            <a:pPr lvl="2"/>
            <a:r>
              <a:rPr lang="cs-CZ" dirty="0"/>
              <a:t>VHČ: příjem centrálního fondu z VHČ za období 2023-20</a:t>
            </a:r>
            <a:r>
              <a:rPr lang="en-US" dirty="0"/>
              <a:t>2</a:t>
            </a:r>
            <a:r>
              <a:rPr lang="cs-CZ" dirty="0"/>
              <a:t>5</a:t>
            </a:r>
          </a:p>
        </p:txBody>
      </p:sp>
      <p:graphicFrame>
        <p:nvGraphicFramePr>
          <p:cNvPr id="4" name="Objek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777110"/>
              </p:ext>
            </p:extLst>
          </p:nvPr>
        </p:nvGraphicFramePr>
        <p:xfrm>
          <a:off x="2723059" y="1897811"/>
          <a:ext cx="399256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857320" imgH="583920" progId="Equation.3">
                  <p:embed/>
                </p:oleObj>
              </mc:Choice>
              <mc:Fallback>
                <p:oleObj name="Rovnice" r:id="rId2" imgW="2857320" imgH="583920" progId="Equation.3">
                  <p:embed/>
                  <p:pic>
                    <p:nvPicPr>
                      <p:cNvPr id="27" name="Objekt 2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23059" y="1897811"/>
                        <a:ext cx="3992563" cy="815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0697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Rozdělení prostředků RVO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80746C48-3192-E3ED-B5C6-DED9EB34C957}"/>
              </a:ext>
            </a:extLst>
          </p:cNvPr>
          <p:cNvGraphicFramePr>
            <a:graphicFrameLocks noGrp="1"/>
          </p:cNvGraphicFramePr>
          <p:nvPr/>
        </p:nvGraphicFramePr>
        <p:xfrm>
          <a:off x="552449" y="1499092"/>
          <a:ext cx="8324852" cy="4391628"/>
        </p:xfrm>
        <a:graphic>
          <a:graphicData uri="http://schemas.openxmlformats.org/drawingml/2006/table">
            <a:tbl>
              <a:tblPr/>
              <a:tblGrid>
                <a:gridCol w="1295792">
                  <a:extLst>
                    <a:ext uri="{9D8B030D-6E8A-4147-A177-3AD203B41FA5}">
                      <a16:colId xmlns:a16="http://schemas.microsoft.com/office/drawing/2014/main" val="1604402956"/>
                    </a:ext>
                  </a:extLst>
                </a:gridCol>
                <a:gridCol w="1405812">
                  <a:extLst>
                    <a:ext uri="{9D8B030D-6E8A-4147-A177-3AD203B41FA5}">
                      <a16:colId xmlns:a16="http://schemas.microsoft.com/office/drawing/2014/main" val="2058476325"/>
                    </a:ext>
                  </a:extLst>
                </a:gridCol>
                <a:gridCol w="1405812">
                  <a:extLst>
                    <a:ext uri="{9D8B030D-6E8A-4147-A177-3AD203B41FA5}">
                      <a16:colId xmlns:a16="http://schemas.microsoft.com/office/drawing/2014/main" val="2844629717"/>
                    </a:ext>
                  </a:extLst>
                </a:gridCol>
                <a:gridCol w="1405812">
                  <a:extLst>
                    <a:ext uri="{9D8B030D-6E8A-4147-A177-3AD203B41FA5}">
                      <a16:colId xmlns:a16="http://schemas.microsoft.com/office/drawing/2014/main" val="4202391152"/>
                    </a:ext>
                  </a:extLst>
                </a:gridCol>
                <a:gridCol w="1405812">
                  <a:extLst>
                    <a:ext uri="{9D8B030D-6E8A-4147-A177-3AD203B41FA5}">
                      <a16:colId xmlns:a16="http://schemas.microsoft.com/office/drawing/2014/main" val="2950846999"/>
                    </a:ext>
                  </a:extLst>
                </a:gridCol>
                <a:gridCol w="1405812">
                  <a:extLst>
                    <a:ext uri="{9D8B030D-6E8A-4147-A177-3AD203B41FA5}">
                      <a16:colId xmlns:a16="http://schemas.microsoft.com/office/drawing/2014/main" val="1985058286"/>
                    </a:ext>
                  </a:extLst>
                </a:gridCol>
              </a:tblGrid>
              <a:tr h="26588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Pracoviště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Příděl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FÚUP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Výpočet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Korekce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Příděl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0189776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3 702 644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361 207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3 422 481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3 422 481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2776939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1 242 446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90 291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1 351 540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1 351 540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871360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1 751 771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2 381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1 973 648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1 973 648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7380766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938 788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68 852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1 134 598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1 134 598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6063311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320 540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32 562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342 396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342 396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018138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959 415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11 330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1 200 925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1 200 925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142129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880 767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34 639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1 045 640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1 045 640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190163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189 296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88 259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307 553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307 553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0933357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1 320 587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1 212 881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1 212 881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881589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200 037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238 527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238 527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5295674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155 436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199 286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199 286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1867482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110 453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121 894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121 894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1245894"/>
                  </a:ext>
                </a:extLst>
              </a:tr>
              <a:tr h="26588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6784145"/>
                  </a:ext>
                </a:extLst>
              </a:tr>
              <a:tr h="26588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FCHT celkem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11 772 181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689 522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12 551 369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12 551 369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235119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Pro korekci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815390"/>
                  </a:ext>
                </a:extLst>
              </a:tr>
              <a:tr h="2567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Příděl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5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    12 551 369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938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17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Rozdělení dalších zdrojů (TA81,82)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85725">
              <a:lnSpc>
                <a:spcPct val="80000"/>
              </a:lnSpc>
              <a:spcAft>
                <a:spcPct val="35000"/>
              </a:spcAft>
              <a:buClr>
                <a:schemeClr val="bg1"/>
              </a:buClr>
              <a:defRPr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Metodika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50% podle výpočtu TA01, 50% podle TA85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76523" y="6288617"/>
            <a:ext cx="733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aseline="30000" dirty="0"/>
              <a:t>*</a:t>
            </a:r>
            <a:r>
              <a:rPr lang="cs-CZ" dirty="0"/>
              <a:t> návrh restrukturalizace (výměna mezi 81 a 01) pro udržitelnější bilanci 112</a:t>
            </a:r>
            <a:endParaRPr lang="en-US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EFAC23CB-AAFD-BE71-56FC-AF23B427C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133126"/>
              </p:ext>
            </p:extLst>
          </p:nvPr>
        </p:nvGraphicFramePr>
        <p:xfrm>
          <a:off x="2282825" y="1574641"/>
          <a:ext cx="4864100" cy="424053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1579080865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61602297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39040177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293610594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Pracoviště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Úspory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Výpočet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OZ -&gt; Provoz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50169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754 914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149 681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47198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294 040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72 613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6120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1 159 775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100 426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205964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906 493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61 890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876607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231 796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23 253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620198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112 917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98 206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548981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908 927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95 027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-10 000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52965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-8 393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24 978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04959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9 429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71 391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00338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88 030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10 961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939117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65 717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31 989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437432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32 269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23 264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399083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60 378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120 000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592979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FCHT celkem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4 616 291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883 680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520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657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Rozdělení investičních prostředků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85725">
              <a:lnSpc>
                <a:spcPct val="80000"/>
              </a:lnSpc>
              <a:spcAft>
                <a:spcPct val="35000"/>
              </a:spcAft>
              <a:buClr>
                <a:schemeClr val="bg1"/>
              </a:buClr>
              <a:defRPr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Metodika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50% podle výpočtu NIV, 50% podle RVO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marL="685800" lvl="2" indent="0">
              <a:buNone/>
            </a:pPr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BAD3CD8-EC25-AFF8-4D38-F63470BBBE44}"/>
              </a:ext>
            </a:extLst>
          </p:cNvPr>
          <p:cNvSpPr txBox="1"/>
          <p:nvPr/>
        </p:nvSpPr>
        <p:spPr>
          <a:xfrm>
            <a:off x="102144" y="5919285"/>
            <a:ext cx="8599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*</a:t>
            </a:r>
            <a:r>
              <a:rPr lang="cs-CZ" dirty="0"/>
              <a:t>11.6.2025 byla schválena žádost o půjčku 70 000 Kč na 141. Tato půjčka se formou korekce vrátí do fakultní rezervy</a:t>
            </a: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E5996A58-42A1-A16A-EB25-2046AD41F8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201216"/>
              </p:ext>
            </p:extLst>
          </p:nvPr>
        </p:nvGraphicFramePr>
        <p:xfrm>
          <a:off x="1482725" y="1680369"/>
          <a:ext cx="6464300" cy="4029075"/>
        </p:xfrm>
        <a:graphic>
          <a:graphicData uri="http://schemas.openxmlformats.org/drawingml/2006/table">
            <a:tbl>
              <a:tblPr/>
              <a:tblGrid>
                <a:gridCol w="1178784">
                  <a:extLst>
                    <a:ext uri="{9D8B030D-6E8A-4147-A177-3AD203B41FA5}">
                      <a16:colId xmlns:a16="http://schemas.microsoft.com/office/drawing/2014/main" val="1790200429"/>
                    </a:ext>
                  </a:extLst>
                </a:gridCol>
                <a:gridCol w="1321379">
                  <a:extLst>
                    <a:ext uri="{9D8B030D-6E8A-4147-A177-3AD203B41FA5}">
                      <a16:colId xmlns:a16="http://schemas.microsoft.com/office/drawing/2014/main" val="3906905229"/>
                    </a:ext>
                  </a:extLst>
                </a:gridCol>
                <a:gridCol w="1321379">
                  <a:extLst>
                    <a:ext uri="{9D8B030D-6E8A-4147-A177-3AD203B41FA5}">
                      <a16:colId xmlns:a16="http://schemas.microsoft.com/office/drawing/2014/main" val="2771198179"/>
                    </a:ext>
                  </a:extLst>
                </a:gridCol>
                <a:gridCol w="1321379">
                  <a:extLst>
                    <a:ext uri="{9D8B030D-6E8A-4147-A177-3AD203B41FA5}">
                      <a16:colId xmlns:a16="http://schemas.microsoft.com/office/drawing/2014/main" val="585343217"/>
                    </a:ext>
                  </a:extLst>
                </a:gridCol>
                <a:gridCol w="1321379">
                  <a:extLst>
                    <a:ext uri="{9D8B030D-6E8A-4147-A177-3AD203B41FA5}">
                      <a16:colId xmlns:a16="http://schemas.microsoft.com/office/drawing/2014/main" val="2141839951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Pracoviště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Úspory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Výpočet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Korekce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Příděl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28550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6 278 384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1 438 022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1 438 022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08862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6 735 460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697 609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697 609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24211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8 833 676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964 819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964 819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84993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2 801 246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594 589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594 589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509929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1 859 573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223 397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223 397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203827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1 361 835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943 486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943 486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8978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6 896 629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912 945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912 945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59925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601 214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239 972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239 972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91191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4 255 622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685 868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685 868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648988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20 748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105 304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-70 000</a:t>
                      </a:r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35 304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504657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1 133 855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307 330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307 330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70641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412 459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223 505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223 505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765835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918 169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1 500 000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70 000</a:t>
                      </a:r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1 570 000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28529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FCHT celkem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42 108 868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8 836 845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8 836 845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4574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061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064" y="473193"/>
            <a:ext cx="7310776" cy="499398"/>
          </a:xfrm>
        </p:spPr>
        <p:txBody>
          <a:bodyPr/>
          <a:lstStyle/>
          <a:p>
            <a:r>
              <a:rPr lang="cs-CZ" dirty="0"/>
              <a:t>Investiční prostředky - spoluúčast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798690"/>
              </p:ext>
            </p:extLst>
          </p:nvPr>
        </p:nvGraphicFramePr>
        <p:xfrm>
          <a:off x="1957431" y="1192421"/>
          <a:ext cx="4653024" cy="54145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46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6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400" b="1" i="0" u="none" strike="noStrike" dirty="0">
                          <a:solidFill>
                            <a:srgbClr val="080808"/>
                          </a:solidFill>
                          <a:effectLst/>
                          <a:latin typeface="Tahoma" panose="020B0604030504040204" pitchFamily="34" charset="0"/>
                        </a:rPr>
                        <a:t>Rok</a:t>
                      </a:r>
                      <a:endParaRPr lang="en-GB" sz="2400" b="1" i="0" u="none" strike="noStrike" dirty="0">
                        <a:solidFill>
                          <a:srgbClr val="08080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ctr">
                    <a:lnT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400" b="1" i="0" u="none" strike="noStrike" dirty="0">
                          <a:solidFill>
                            <a:srgbClr val="080808"/>
                          </a:solidFill>
                          <a:effectLst/>
                          <a:latin typeface="Tahoma" panose="020B0604030504040204" pitchFamily="34" charset="0"/>
                        </a:rPr>
                        <a:t>Spoluúčast</a:t>
                      </a:r>
                      <a:endParaRPr lang="en-GB" sz="2400" b="1" i="0" u="none" strike="noStrike" dirty="0">
                        <a:solidFill>
                          <a:srgbClr val="08080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ctr">
                    <a:lnT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</a:rPr>
                        <a:t>2017</a:t>
                      </a:r>
                      <a:endParaRPr lang="en-GB" sz="1800" b="0" i="0" u="none" strike="noStrike" dirty="0">
                        <a:solidFill>
                          <a:srgbClr val="5B5D6B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kern="1200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2 721 336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0" i="0" u="none" strike="noStrike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</a:rPr>
                        <a:t>2018</a:t>
                      </a:r>
                    </a:p>
                  </a:txBody>
                  <a:tcPr marL="4763" marR="4763" marT="476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kern="1200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3 271 111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</a:rPr>
                        <a:t>2019</a:t>
                      </a:r>
                    </a:p>
                  </a:txBody>
                  <a:tcPr marL="4763" marR="4763" marT="476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kern="1200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1 607 734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2020</a:t>
                      </a:r>
                    </a:p>
                  </a:txBody>
                  <a:tcPr marL="4763" marR="4763" marT="4763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kern="1200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1 773 454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69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2021</a:t>
                      </a:r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kern="1200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968473"/>
                  </a:ext>
                </a:extLst>
              </a:tr>
              <a:tr h="469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2022</a:t>
                      </a:r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kern="1200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2 141 192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445924"/>
                  </a:ext>
                </a:extLst>
              </a:tr>
              <a:tr h="469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000" b="1" i="0" u="none" strike="noStrike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</a:rPr>
                        <a:t>2023</a:t>
                      </a:r>
                      <a:endParaRPr lang="en-GB" sz="2000" b="1" i="0" u="none" strike="noStrike" dirty="0">
                        <a:solidFill>
                          <a:srgbClr val="5B5D6B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kern="1200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6832408"/>
                  </a:ext>
                </a:extLst>
              </a:tr>
              <a:tr h="469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000" b="1" i="0" u="none" strike="noStrike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</a:rPr>
                        <a:t>2024</a:t>
                      </a:r>
                      <a:endParaRPr lang="en-GB" sz="2000" b="1" i="0" u="none" strike="noStrike" dirty="0">
                        <a:solidFill>
                          <a:srgbClr val="5B5D6B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kern="1200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114571"/>
                  </a:ext>
                </a:extLst>
              </a:tr>
              <a:tr h="469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000" b="1" i="0" u="none" strike="noStrike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</a:rPr>
                        <a:t>2025 (Kumulativní OP JAK)</a:t>
                      </a:r>
                      <a:endParaRPr lang="en-GB" sz="2000" b="1" i="0" u="none" strike="noStrike" dirty="0">
                        <a:solidFill>
                          <a:srgbClr val="5B5D6B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kern="1200" dirty="0">
                          <a:solidFill>
                            <a:srgbClr val="5B5D6B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8 272 765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880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163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2">
      <a:dk1>
        <a:srgbClr val="231F20"/>
      </a:dk1>
      <a:lt1>
        <a:sysClr val="window" lastClr="FFFFFF"/>
      </a:lt1>
      <a:dk2>
        <a:srgbClr val="808080"/>
      </a:dk2>
      <a:lt2>
        <a:srgbClr val="FFFFFF"/>
      </a:lt2>
      <a:accent1>
        <a:srgbClr val="F04E23"/>
      </a:accent1>
      <a:accent2>
        <a:srgbClr val="F68B1F"/>
      </a:accent2>
      <a:accent3>
        <a:srgbClr val="231F20"/>
      </a:accent3>
      <a:accent4>
        <a:srgbClr val="3F3F3F"/>
      </a:accent4>
      <a:accent5>
        <a:srgbClr val="BFBFBF"/>
      </a:accent5>
      <a:accent6>
        <a:srgbClr val="F68B1F"/>
      </a:accent6>
      <a:hlink>
        <a:srgbClr val="F68B1F"/>
      </a:hlink>
      <a:folHlink>
        <a:srgbClr val="F68B1F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11405</TotalTime>
  <Words>1484</Words>
  <Application>Microsoft Office PowerPoint</Application>
  <PresentationFormat>Předvádění na obrazovce (4:3)</PresentationFormat>
  <Paragraphs>594</Paragraphs>
  <Slides>14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Tahoma</vt:lpstr>
      <vt:lpstr>Motiv Office</vt:lpstr>
      <vt:lpstr>Rovnice</vt:lpstr>
      <vt:lpstr>Návrh rozpočtu fakulty  2026</vt:lpstr>
      <vt:lpstr>Struktura rozpočtu</vt:lpstr>
      <vt:lpstr>Provozní prostředky (TA01)</vt:lpstr>
      <vt:lpstr>Provozní prostředky (TA01)</vt:lpstr>
      <vt:lpstr>Rozdělení prostředků RVO</vt:lpstr>
      <vt:lpstr>Rozdělení prostředků RVO</vt:lpstr>
      <vt:lpstr>Rozdělení dalších zdrojů (TA81,82)</vt:lpstr>
      <vt:lpstr>Rozdělení investičních prostředků</vt:lpstr>
      <vt:lpstr>Investiční prostředky - spoluúčast</vt:lpstr>
      <vt:lpstr>Základní laboratoře</vt:lpstr>
      <vt:lpstr>Základní laboratoře</vt:lpstr>
      <vt:lpstr>Příspěvek k zajištění praxí</vt:lpstr>
      <vt:lpstr>Souhrnný příděl NIV</vt:lpstr>
      <vt:lpstr>Závěr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Monika Drakselová</dc:creator>
  <cp:lastModifiedBy>Sedlarova Ivona</cp:lastModifiedBy>
  <cp:revision>361</cp:revision>
  <dcterms:created xsi:type="dcterms:W3CDTF">2016-08-30T08:43:04Z</dcterms:created>
  <dcterms:modified xsi:type="dcterms:W3CDTF">2026-06-11T11:58:54Z</dcterms:modified>
</cp:coreProperties>
</file>